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712"/>
  </p:normalViewPr>
  <p:slideViewPr>
    <p:cSldViewPr snapToGrid="0" snapToObjects="1">
      <p:cViewPr varScale="1">
        <p:scale>
          <a:sx n="102" d="100"/>
          <a:sy n="102" d="100"/>
        </p:scale>
        <p:origin x="1384"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98816F-E207-3B43-9CF1-9FAA778CCA87}" type="datetimeFigureOut">
              <a:rPr lang="en-US" smtClean="0"/>
              <a:t>7/30/15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DC4913-4FC7-E047-92C0-2CD8D829C9FA}" type="slidenum">
              <a:rPr lang="en-US" smtClean="0"/>
              <a:t>‹#›</a:t>
            </a:fld>
            <a:endParaRPr lang="en-US"/>
          </a:p>
        </p:txBody>
      </p:sp>
    </p:spTree>
    <p:extLst>
      <p:ext uri="{BB962C8B-B14F-4D97-AF65-F5344CB8AC3E}">
        <p14:creationId xmlns:p14="http://schemas.microsoft.com/office/powerpoint/2010/main" val="37125232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labels describe the field of perception and sensation. We</a:t>
            </a:r>
            <a:r>
              <a:rPr lang="en-US" baseline="0" dirty="0" smtClean="0"/>
              <a:t> are u</a:t>
            </a:r>
            <a:r>
              <a:rPr lang="en-US" dirty="0" smtClean="0"/>
              <a:t>sing</a:t>
            </a:r>
            <a:r>
              <a:rPr lang="en-US" baseline="0" dirty="0" smtClean="0"/>
              <a:t> the viewpoints, the labels of perception, to generate “APPROPRIATE RESPONSE” WHICH WE COULD DEFINE AS AUTHENTIC ACTION”. </a:t>
            </a:r>
            <a:endParaRPr lang="en-US" dirty="0"/>
          </a:p>
        </p:txBody>
      </p:sp>
      <p:sp>
        <p:nvSpPr>
          <p:cNvPr id="4" name="Slide Number Placeholder 3"/>
          <p:cNvSpPr>
            <a:spLocks noGrp="1"/>
          </p:cNvSpPr>
          <p:nvPr>
            <p:ph type="sldNum" sz="quarter" idx="10"/>
          </p:nvPr>
        </p:nvSpPr>
        <p:spPr/>
        <p:txBody>
          <a:bodyPr/>
          <a:lstStyle/>
          <a:p>
            <a:fld id="{9ADC4913-4FC7-E047-92C0-2CD8D829C9FA}" type="slidenum">
              <a:rPr lang="en-US" smtClean="0"/>
              <a:t>1</a:t>
            </a:fld>
            <a:endParaRPr lang="en-US"/>
          </a:p>
        </p:txBody>
      </p:sp>
    </p:spTree>
    <p:extLst>
      <p:ext uri="{BB962C8B-B14F-4D97-AF65-F5344CB8AC3E}">
        <p14:creationId xmlns:p14="http://schemas.microsoft.com/office/powerpoint/2010/main" val="2416913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Understanding of “our” job at ETW was to fill in</a:t>
            </a:r>
            <a:r>
              <a:rPr lang="en-US" baseline="0" dirty="0" smtClean="0"/>
              <a:t> all of the fields of perception and response present in the theater that were not covered by story and emotion—to address the psychological bias of western forms of acting, and the story/character bias. Our job was to shift the subject of performance to a theater of perception and sensation—much closer to modern movements in the visual arts. Success in the theater would be measured by how much a piece altered perception and allowed an audience and a performer to experience the mind behind reference point of me, my story, my feelings—I like or I dislike. To stop the mind basically—not to entertain it. For the performer this was a training in perceiving shape, or kinesthesia for instance and being moved to action from that perception—not looking for a story or psychological reason to move. The byproduct was the creation of  psychosomatic, somatic, and visual languages or syntax to convey meaning.</a:t>
            </a:r>
            <a:endParaRPr lang="en-US" dirty="0"/>
          </a:p>
        </p:txBody>
      </p:sp>
      <p:sp>
        <p:nvSpPr>
          <p:cNvPr id="4" name="Slide Number Placeholder 3"/>
          <p:cNvSpPr>
            <a:spLocks noGrp="1"/>
          </p:cNvSpPr>
          <p:nvPr>
            <p:ph type="sldNum" sz="quarter" idx="10"/>
          </p:nvPr>
        </p:nvSpPr>
        <p:spPr/>
        <p:txBody>
          <a:bodyPr/>
          <a:lstStyle/>
          <a:p>
            <a:fld id="{9ADC4913-4FC7-E047-92C0-2CD8D829C9FA}" type="slidenum">
              <a:rPr lang="en-US" smtClean="0"/>
              <a:t>2</a:t>
            </a:fld>
            <a:endParaRPr lang="en-US"/>
          </a:p>
        </p:txBody>
      </p:sp>
    </p:spTree>
    <p:extLst>
      <p:ext uri="{BB962C8B-B14F-4D97-AF65-F5344CB8AC3E}">
        <p14:creationId xmlns:p14="http://schemas.microsoft.com/office/powerpoint/2010/main" val="2558134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world is</a:t>
            </a:r>
            <a:r>
              <a:rPr lang="en-US" baseline="0" dirty="0" smtClean="0"/>
              <a:t> created by a process of perception—if we don’t perceive space etc. then there is no relationship; no relationship, no existence. The viewpoints then are first a training in perceiving---actually “directly perceiving”. This “direct perception” is dependent on removing the obscuration of mental projections—the story line, or psychological feelings of “I like it, I don’t like it, or I am indifferent to it…….”or I am going to imagine something about it”. Although this is not the direct source of the Viewpoints, this is in agreement with basic Buddhist psychology and phenomenology(how the world works).</a:t>
            </a:r>
            <a:endParaRPr lang="en-US" dirty="0"/>
          </a:p>
        </p:txBody>
      </p:sp>
      <p:sp>
        <p:nvSpPr>
          <p:cNvPr id="4" name="Slide Number Placeholder 3"/>
          <p:cNvSpPr>
            <a:spLocks noGrp="1"/>
          </p:cNvSpPr>
          <p:nvPr>
            <p:ph type="sldNum" sz="quarter" idx="10"/>
          </p:nvPr>
        </p:nvSpPr>
        <p:spPr/>
        <p:txBody>
          <a:bodyPr/>
          <a:lstStyle/>
          <a:p>
            <a:fld id="{9ADC4913-4FC7-E047-92C0-2CD8D829C9FA}" type="slidenum">
              <a:rPr lang="en-US" smtClean="0"/>
              <a:t>3</a:t>
            </a:fld>
            <a:endParaRPr lang="en-US"/>
          </a:p>
        </p:txBody>
      </p:sp>
    </p:spTree>
    <p:extLst>
      <p:ext uri="{BB962C8B-B14F-4D97-AF65-F5344CB8AC3E}">
        <p14:creationId xmlns:p14="http://schemas.microsoft.com/office/powerpoint/2010/main" val="3586378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recognition of relative location</a:t>
            </a:r>
            <a:r>
              <a:rPr lang="en-US" baseline="0" dirty="0" smtClean="0"/>
              <a:t> reveals multiple dynamic relationships: person to person; the individual to the space; creation of languages of amongst and between, near and far(NEAR SPACE); relationship to architectural frame and details or the bounded space(FAR SPACE); locating oneself in the larger and larger universe beyond the bounded space(INFINITE SPACE) </a:t>
            </a:r>
            <a:endParaRPr lang="en-US" dirty="0"/>
          </a:p>
        </p:txBody>
      </p:sp>
      <p:sp>
        <p:nvSpPr>
          <p:cNvPr id="4" name="Slide Number Placeholder 3"/>
          <p:cNvSpPr>
            <a:spLocks noGrp="1"/>
          </p:cNvSpPr>
          <p:nvPr>
            <p:ph type="sldNum" sz="quarter" idx="10"/>
          </p:nvPr>
        </p:nvSpPr>
        <p:spPr/>
        <p:txBody>
          <a:bodyPr/>
          <a:lstStyle/>
          <a:p>
            <a:fld id="{9ADC4913-4FC7-E047-92C0-2CD8D829C9FA}" type="slidenum">
              <a:rPr lang="en-US" smtClean="0"/>
              <a:t>4</a:t>
            </a:fld>
            <a:endParaRPr lang="en-US"/>
          </a:p>
        </p:txBody>
      </p:sp>
    </p:spTree>
    <p:extLst>
      <p:ext uri="{BB962C8B-B14F-4D97-AF65-F5344CB8AC3E}">
        <p14:creationId xmlns:p14="http://schemas.microsoft.com/office/powerpoint/2010/main" val="912876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 expresses</a:t>
            </a:r>
            <a:r>
              <a:rPr lang="en-US" baseline="0" dirty="0" smtClean="0"/>
              <a:t> itself through r</a:t>
            </a:r>
            <a:r>
              <a:rPr lang="en-US" dirty="0" smtClean="0"/>
              <a:t>elative speed, duration, infinite tempos,</a:t>
            </a:r>
            <a:r>
              <a:rPr lang="en-US" baseline="0" dirty="0" smtClean="0"/>
              <a:t> movement and stillness, space, shape and line, story and emotion. In fact each viewpoint gives rise to all of the others—space gives rise to emotion, emotion to space, story to emotion, etc. </a:t>
            </a:r>
            <a:endParaRPr lang="en-US" dirty="0"/>
          </a:p>
        </p:txBody>
      </p:sp>
      <p:sp>
        <p:nvSpPr>
          <p:cNvPr id="4" name="Slide Number Placeholder 3"/>
          <p:cNvSpPr>
            <a:spLocks noGrp="1"/>
          </p:cNvSpPr>
          <p:nvPr>
            <p:ph type="sldNum" sz="quarter" idx="10"/>
          </p:nvPr>
        </p:nvSpPr>
        <p:spPr/>
        <p:txBody>
          <a:bodyPr/>
          <a:lstStyle/>
          <a:p>
            <a:fld id="{9ADC4913-4FC7-E047-92C0-2CD8D829C9FA}" type="slidenum">
              <a:rPr lang="en-US" smtClean="0"/>
              <a:t>5</a:t>
            </a:fld>
            <a:endParaRPr lang="en-US"/>
          </a:p>
        </p:txBody>
      </p:sp>
    </p:spTree>
    <p:extLst>
      <p:ext uri="{BB962C8B-B14F-4D97-AF65-F5344CB8AC3E}">
        <p14:creationId xmlns:p14="http://schemas.microsoft.com/office/powerpoint/2010/main" val="3561896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can be considered either an aesthetic, psychophysical or narrative activity but the shape and line response, the visual aspect</a:t>
            </a:r>
            <a:r>
              <a:rPr lang="en-US" baseline="0" dirty="0" smtClean="0"/>
              <a:t> of oneself and others(others includes environment), is treated as the dominant language.</a:t>
            </a:r>
            <a:endParaRPr lang="en-US" dirty="0"/>
          </a:p>
        </p:txBody>
      </p:sp>
      <p:sp>
        <p:nvSpPr>
          <p:cNvPr id="4" name="Slide Number Placeholder 3"/>
          <p:cNvSpPr>
            <a:spLocks noGrp="1"/>
          </p:cNvSpPr>
          <p:nvPr>
            <p:ph type="sldNum" sz="quarter" idx="10"/>
          </p:nvPr>
        </p:nvSpPr>
        <p:spPr/>
        <p:txBody>
          <a:bodyPr/>
          <a:lstStyle/>
          <a:p>
            <a:fld id="{9ADC4913-4FC7-E047-92C0-2CD8D829C9FA}" type="slidenum">
              <a:rPr lang="en-US" smtClean="0"/>
              <a:t>6</a:t>
            </a:fld>
            <a:endParaRPr lang="en-US"/>
          </a:p>
        </p:txBody>
      </p:sp>
    </p:spTree>
    <p:extLst>
      <p:ext uri="{BB962C8B-B14F-4D97-AF65-F5344CB8AC3E}">
        <p14:creationId xmlns:p14="http://schemas.microsoft.com/office/powerpoint/2010/main" val="4007560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sensation of physical being can be volitionally channeled and manipulated and formed into a language of kinesthesia, once it is identified in our consciousness.</a:t>
            </a:r>
            <a:r>
              <a:rPr lang="en-US" baseline="0" dirty="0" smtClean="0"/>
              <a:t> One can experience the kinesthetic presence of others by choosing to focus and feel that presence, the weight of the other, the breath of the other, the shift of weight, the momentum and balance. </a:t>
            </a:r>
            <a:endParaRPr lang="en-US" dirty="0"/>
          </a:p>
        </p:txBody>
      </p:sp>
      <p:sp>
        <p:nvSpPr>
          <p:cNvPr id="4" name="Slide Number Placeholder 3"/>
          <p:cNvSpPr>
            <a:spLocks noGrp="1"/>
          </p:cNvSpPr>
          <p:nvPr>
            <p:ph type="sldNum" sz="quarter" idx="10"/>
          </p:nvPr>
        </p:nvSpPr>
        <p:spPr/>
        <p:txBody>
          <a:bodyPr/>
          <a:lstStyle/>
          <a:p>
            <a:fld id="{9ADC4913-4FC7-E047-92C0-2CD8D829C9FA}" type="slidenum">
              <a:rPr lang="en-US" smtClean="0"/>
              <a:t>7</a:t>
            </a:fld>
            <a:endParaRPr lang="en-US"/>
          </a:p>
        </p:txBody>
      </p:sp>
    </p:spTree>
    <p:extLst>
      <p:ext uri="{BB962C8B-B14F-4D97-AF65-F5344CB8AC3E}">
        <p14:creationId xmlns:p14="http://schemas.microsoft.com/office/powerpoint/2010/main" val="372291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Viewpoints</a:t>
            </a:r>
            <a:r>
              <a:rPr lang="en-US" baseline="0" dirty="0" smtClean="0"/>
              <a:t> storytelling is closer to the shamanistic style. One—the teller--</a:t>
            </a:r>
            <a:r>
              <a:rPr lang="en-US" i="1" u="sng" baseline="0" dirty="0" smtClean="0"/>
              <a:t>becomes the story </a:t>
            </a:r>
            <a:r>
              <a:rPr lang="en-US" baseline="0" dirty="0" smtClean="0"/>
              <a:t>through direct physical response--kinesthetic, shape/line, spatial, temporal and psychophysical(emotion). Story can be treated as image that progresses, and constantly transforms, through being led by our physical response. There is a loop of story/image to physical response to story/image that arises from our ability to channel image into deep physical response . In this way the storyteller’s role is to manifest the story, but the experience for the storyteller is a journey of discovering the story rather than standing outside the story and narrating. The story consumes the narrator,  becomes the story, </a:t>
            </a:r>
            <a:r>
              <a:rPr lang="en-US" i="1" u="sng" baseline="0" dirty="0" smtClean="0"/>
              <a:t>there is no storyteller left to tell the story</a:t>
            </a:r>
            <a:r>
              <a:rPr lang="en-US" baseline="0" dirty="0" smtClean="0"/>
              <a:t>. Victory!</a:t>
            </a:r>
            <a:endParaRPr lang="en-US" dirty="0"/>
          </a:p>
        </p:txBody>
      </p:sp>
      <p:sp>
        <p:nvSpPr>
          <p:cNvPr id="4" name="Slide Number Placeholder 3"/>
          <p:cNvSpPr>
            <a:spLocks noGrp="1"/>
          </p:cNvSpPr>
          <p:nvPr>
            <p:ph type="sldNum" sz="quarter" idx="10"/>
          </p:nvPr>
        </p:nvSpPr>
        <p:spPr/>
        <p:txBody>
          <a:bodyPr/>
          <a:lstStyle/>
          <a:p>
            <a:fld id="{9ADC4913-4FC7-E047-92C0-2CD8D829C9FA}" type="slidenum">
              <a:rPr lang="en-US" smtClean="0"/>
              <a:t>8</a:t>
            </a:fld>
            <a:endParaRPr lang="en-US"/>
          </a:p>
        </p:txBody>
      </p:sp>
    </p:spTree>
    <p:extLst>
      <p:ext uri="{BB962C8B-B14F-4D97-AF65-F5344CB8AC3E}">
        <p14:creationId xmlns:p14="http://schemas.microsoft.com/office/powerpoint/2010/main" val="55731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could consider emotion to be what one performs</a:t>
            </a:r>
            <a:r>
              <a:rPr lang="en-US" baseline="0" dirty="0" smtClean="0"/>
              <a:t> when one “performs one’s self”, or “performs nothing/performs being”; a beat or glimpse of the performer behind the doer(character, mover etc.). Emotion could also be considered the root of Grotowski’s use of the word “impulse”. That is, emotion has location in the body, it is felt kinesthetically and expressed kinesthetically, but the source of this movement is emotional feeling. This may or may not be attached to a psychological(psychophysical) image or storyline. </a:t>
            </a:r>
            <a:endParaRPr lang="en-US" dirty="0"/>
          </a:p>
        </p:txBody>
      </p:sp>
      <p:sp>
        <p:nvSpPr>
          <p:cNvPr id="4" name="Slide Number Placeholder 3"/>
          <p:cNvSpPr>
            <a:spLocks noGrp="1"/>
          </p:cNvSpPr>
          <p:nvPr>
            <p:ph type="sldNum" sz="quarter" idx="10"/>
          </p:nvPr>
        </p:nvSpPr>
        <p:spPr/>
        <p:txBody>
          <a:bodyPr/>
          <a:lstStyle/>
          <a:p>
            <a:fld id="{9ADC4913-4FC7-E047-92C0-2CD8D829C9FA}" type="slidenum">
              <a:rPr lang="en-US" smtClean="0"/>
              <a:t>9</a:t>
            </a:fld>
            <a:endParaRPr lang="en-US"/>
          </a:p>
        </p:txBody>
      </p:sp>
    </p:spTree>
    <p:extLst>
      <p:ext uri="{BB962C8B-B14F-4D97-AF65-F5344CB8AC3E}">
        <p14:creationId xmlns:p14="http://schemas.microsoft.com/office/powerpoint/2010/main" val="2843700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Imagination as a thought process is not helpful. Imagination as a receptive reading of</a:t>
            </a:r>
            <a:r>
              <a:rPr lang="en-US" baseline="0" dirty="0" smtClean="0"/>
              <a:t> environment  and body creates ordinary magic—transcendent magic. One could consider that opening one’s perceptions might reveal much more than what one could ever imagine. This would be true if we are using the word “imagine” to mean the projection of a thought process onto phenomena. The alternative would be to let phenomena speak directly to us—it is a reversal of the flow of information between environment and self. Engaging with this aspect of the viewpoints is an inquiry  into transformation. </a:t>
            </a:r>
            <a:endParaRPr lang="en-US" dirty="0"/>
          </a:p>
        </p:txBody>
      </p:sp>
      <p:sp>
        <p:nvSpPr>
          <p:cNvPr id="4" name="Slide Number Placeholder 3"/>
          <p:cNvSpPr>
            <a:spLocks noGrp="1"/>
          </p:cNvSpPr>
          <p:nvPr>
            <p:ph type="sldNum" sz="quarter" idx="10"/>
          </p:nvPr>
        </p:nvSpPr>
        <p:spPr/>
        <p:txBody>
          <a:bodyPr/>
          <a:lstStyle/>
          <a:p>
            <a:fld id="{9ADC4913-4FC7-E047-92C0-2CD8D829C9FA}" type="slidenum">
              <a:rPr lang="en-US" smtClean="0"/>
              <a:t>10</a:t>
            </a:fld>
            <a:endParaRPr lang="en-US"/>
          </a:p>
        </p:txBody>
      </p:sp>
    </p:spTree>
    <p:extLst>
      <p:ext uri="{BB962C8B-B14F-4D97-AF65-F5344CB8AC3E}">
        <p14:creationId xmlns:p14="http://schemas.microsoft.com/office/powerpoint/2010/main" val="3692564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647213-0291-DC42-98E3-C0D4DC8ED942}" type="datetimeFigureOut">
              <a:rPr lang="en-US" smtClean="0"/>
              <a:t>7/30/15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3025859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647213-0291-DC42-98E3-C0D4DC8ED942}" type="datetimeFigureOut">
              <a:rPr lang="en-US" smtClean="0"/>
              <a:t>7/30/15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291648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647213-0291-DC42-98E3-C0D4DC8ED942}" type="datetimeFigureOut">
              <a:rPr lang="en-US" smtClean="0"/>
              <a:t>7/30/15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4086571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647213-0291-DC42-98E3-C0D4DC8ED942}" type="datetimeFigureOut">
              <a:rPr lang="en-US" smtClean="0"/>
              <a:t>7/30/15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1826996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647213-0291-DC42-98E3-C0D4DC8ED942}" type="datetimeFigureOut">
              <a:rPr lang="en-US" smtClean="0"/>
              <a:t>7/30/15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3883694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647213-0291-DC42-98E3-C0D4DC8ED942}" type="datetimeFigureOut">
              <a:rPr lang="en-US" smtClean="0"/>
              <a:t>7/30/15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650385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647213-0291-DC42-98E3-C0D4DC8ED942}" type="datetimeFigureOut">
              <a:rPr lang="en-US" smtClean="0"/>
              <a:t>7/30/15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2979453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647213-0291-DC42-98E3-C0D4DC8ED942}" type="datetimeFigureOut">
              <a:rPr lang="en-US" smtClean="0"/>
              <a:t>7/30/15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412035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647213-0291-DC42-98E3-C0D4DC8ED942}" type="datetimeFigureOut">
              <a:rPr lang="en-US" smtClean="0"/>
              <a:t>7/30/15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174056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647213-0291-DC42-98E3-C0D4DC8ED942}" type="datetimeFigureOut">
              <a:rPr lang="en-US" smtClean="0"/>
              <a:t>7/30/15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103072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647213-0291-DC42-98E3-C0D4DC8ED942}" type="datetimeFigureOut">
              <a:rPr lang="en-US" smtClean="0"/>
              <a:t>7/30/15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87A7C4-5CD4-CC4A-875D-BD3BFCC4E111}" type="slidenum">
              <a:rPr lang="en-US" smtClean="0"/>
              <a:t>‹#›</a:t>
            </a:fld>
            <a:endParaRPr lang="en-US"/>
          </a:p>
        </p:txBody>
      </p:sp>
    </p:spTree>
    <p:extLst>
      <p:ext uri="{BB962C8B-B14F-4D97-AF65-F5344CB8AC3E}">
        <p14:creationId xmlns:p14="http://schemas.microsoft.com/office/powerpoint/2010/main" val="17713272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647213-0291-DC42-98E3-C0D4DC8ED942}" type="datetimeFigureOut">
              <a:rPr lang="en-US" smtClean="0"/>
              <a:t>7/30/15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87A7C4-5CD4-CC4A-875D-BD3BFCC4E111}" type="slidenum">
              <a:rPr lang="en-US" smtClean="0"/>
              <a:t>‹#›</a:t>
            </a:fld>
            <a:endParaRPr lang="en-US"/>
          </a:p>
        </p:txBody>
      </p:sp>
    </p:spTree>
    <p:extLst>
      <p:ext uri="{BB962C8B-B14F-4D97-AF65-F5344CB8AC3E}">
        <p14:creationId xmlns:p14="http://schemas.microsoft.com/office/powerpoint/2010/main" val="1465593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9(+ 1) Slides about 6 Viewpoints</a:t>
            </a:r>
            <a:br>
              <a:rPr lang="en-US" dirty="0" smtClean="0"/>
            </a:br>
            <a:r>
              <a:rPr lang="en-US" sz="2000" dirty="0"/>
              <a:t>W</a:t>
            </a:r>
            <a:r>
              <a:rPr lang="en-US" sz="2000" dirty="0" smtClean="0"/>
              <a:t>endell Beavers</a:t>
            </a:r>
            <a:br>
              <a:rPr lang="en-US" sz="2000" dirty="0" smtClean="0"/>
            </a:br>
            <a:r>
              <a:rPr lang="en-US" sz="2000" dirty="0" smtClean="0"/>
              <a:t>Saratoga International Theater Institute</a:t>
            </a:r>
            <a:br>
              <a:rPr lang="en-US" sz="2000" dirty="0" smtClean="0"/>
            </a:br>
            <a:r>
              <a:rPr lang="en-US" sz="2000" dirty="0" smtClean="0"/>
              <a:t>June 2015</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*labels for sensing and perceiving the present moment</a:t>
            </a:r>
          </a:p>
          <a:p>
            <a:r>
              <a:rPr lang="en-US" dirty="0" smtClean="0"/>
              <a:t>*a technique of grounding presence in immediate experience</a:t>
            </a:r>
          </a:p>
          <a:p>
            <a:r>
              <a:rPr lang="en-US" dirty="0" smtClean="0"/>
              <a:t>*a practice of recognition and response</a:t>
            </a:r>
            <a:endParaRPr lang="en-US" dirty="0"/>
          </a:p>
        </p:txBody>
      </p:sp>
    </p:spTree>
    <p:extLst>
      <p:ext uri="{BB962C8B-B14F-4D97-AF65-F5344CB8AC3E}">
        <p14:creationId xmlns:p14="http://schemas.microsoft.com/office/powerpoint/2010/main" val="1407839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Subverting ‘the method’ or Creating the ‘New Method’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original viewpoints conceived by Mary Overlie and applied at ETW were taught with a very strong strategic bias. The Viewpoints privileged space, time, kinesthetic, sensation(movement) and shape over story and emotion. There were pragmatic reasons for </a:t>
            </a:r>
            <a:r>
              <a:rPr lang="en-US" dirty="0" err="1" smtClean="0"/>
              <a:t>this.The</a:t>
            </a:r>
            <a:r>
              <a:rPr lang="en-US" dirty="0" smtClean="0"/>
              <a:t> formative period for this was 1978-1985. </a:t>
            </a:r>
          </a:p>
          <a:p>
            <a:r>
              <a:rPr lang="en-US" dirty="0" smtClean="0"/>
              <a:t>The “new method” completed the pallet of “motivation” to include all phenomena flowing through a moment. </a:t>
            </a:r>
            <a:endParaRPr lang="en-US" dirty="0"/>
          </a:p>
        </p:txBody>
      </p:sp>
    </p:spTree>
    <p:extLst>
      <p:ext uri="{BB962C8B-B14F-4D97-AF65-F5344CB8AC3E}">
        <p14:creationId xmlns:p14="http://schemas.microsoft.com/office/powerpoint/2010/main" val="4178258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Creative Process of Perception</a:t>
            </a:r>
            <a:endParaRPr lang="en-US" dirty="0"/>
          </a:p>
        </p:txBody>
      </p:sp>
      <p:sp>
        <p:nvSpPr>
          <p:cNvPr id="3" name="Content Placeholder 2"/>
          <p:cNvSpPr>
            <a:spLocks noGrp="1"/>
          </p:cNvSpPr>
          <p:nvPr>
            <p:ph idx="1"/>
          </p:nvPr>
        </p:nvSpPr>
        <p:spPr/>
        <p:txBody>
          <a:bodyPr/>
          <a:lstStyle/>
          <a:p>
            <a:r>
              <a:rPr lang="en-US" dirty="0" smtClean="0"/>
              <a:t>Our world hangs together through shared space, time, kinesthetic relationships, visual presence, feeling and…..our mental projections(the story’s we make up about every moment). The viewpoints work is a practice of bringing these areas of intrinsic connection into the foreground of consciousness through a physical play of recognition and response.</a:t>
            </a:r>
            <a:endParaRPr lang="en-US" dirty="0"/>
          </a:p>
        </p:txBody>
      </p:sp>
    </p:spTree>
    <p:extLst>
      <p:ext uri="{BB962C8B-B14F-4D97-AF65-F5344CB8AC3E}">
        <p14:creationId xmlns:p14="http://schemas.microsoft.com/office/powerpoint/2010/main" val="1120277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SPACE: ‘Where Is All’</a:t>
            </a:r>
            <a:br>
              <a:rPr lang="en-US" dirty="0" smtClean="0"/>
            </a:br>
            <a:r>
              <a:rPr lang="en-US" baseline="-25000" dirty="0" smtClean="0"/>
              <a:t>Speaking the Language of Location and Direction</a:t>
            </a:r>
            <a:br>
              <a:rPr lang="en-US" baseline="-25000" dirty="0" smtClean="0"/>
            </a:br>
            <a:endParaRPr lang="en-US" baseline="-25000" dirty="0"/>
          </a:p>
        </p:txBody>
      </p:sp>
      <p:sp>
        <p:nvSpPr>
          <p:cNvPr id="3" name="Content Placeholder 2"/>
          <p:cNvSpPr>
            <a:spLocks noGrp="1"/>
          </p:cNvSpPr>
          <p:nvPr>
            <p:ph idx="1"/>
          </p:nvPr>
        </p:nvSpPr>
        <p:spPr/>
        <p:txBody>
          <a:bodyPr>
            <a:normAutofit lnSpcReduction="10000"/>
          </a:bodyPr>
          <a:lstStyle/>
          <a:p>
            <a:r>
              <a:rPr lang="en-US" dirty="0" smtClean="0"/>
              <a:t>Being prompted to ask the question “where am I” leads to a process of location. In the viewpoints one “performs” this process. As this process is performed one’s presence emerges. Presence is a function of the recognition of relationship—to space, to other. When there is nothing left in our consciousness but “where” then we are performing space and, in turn, being performed by space.</a:t>
            </a:r>
            <a:endParaRPr lang="en-US" dirty="0"/>
          </a:p>
        </p:txBody>
      </p:sp>
    </p:spTree>
    <p:extLst>
      <p:ext uri="{BB962C8B-B14F-4D97-AF65-F5344CB8AC3E}">
        <p14:creationId xmlns:p14="http://schemas.microsoft.com/office/powerpoint/2010/main" val="3984630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When is All</a:t>
            </a:r>
            <a:endParaRPr lang="en-US" dirty="0"/>
          </a:p>
        </p:txBody>
      </p:sp>
      <p:sp>
        <p:nvSpPr>
          <p:cNvPr id="3" name="Content Placeholder 2"/>
          <p:cNvSpPr>
            <a:spLocks noGrp="1"/>
          </p:cNvSpPr>
          <p:nvPr>
            <p:ph idx="1"/>
          </p:nvPr>
        </p:nvSpPr>
        <p:spPr/>
        <p:txBody>
          <a:bodyPr/>
          <a:lstStyle/>
          <a:p>
            <a:r>
              <a:rPr lang="en-US" dirty="0" smtClean="0"/>
              <a:t>Being prompted to ask the fundamental question of “when” followed by subsidiary queries of “how fast?” “how slow?” “how long?” “how short?” leads to a process of recognition of a specific aspect of relationship to other. It is profound to move in relationship to other for reasons of time rather than story or psychological narrative—unearthing deeper narratives and relationships. </a:t>
            </a:r>
            <a:endParaRPr lang="en-US" dirty="0"/>
          </a:p>
        </p:txBody>
      </p:sp>
    </p:spTree>
    <p:extLst>
      <p:ext uri="{BB962C8B-B14F-4D97-AF65-F5344CB8AC3E}">
        <p14:creationId xmlns:p14="http://schemas.microsoft.com/office/powerpoint/2010/main" val="2960508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Shape/Line: the visual aspect</a:t>
            </a:r>
            <a:endParaRPr lang="en-US" dirty="0"/>
          </a:p>
        </p:txBody>
      </p:sp>
      <p:sp>
        <p:nvSpPr>
          <p:cNvPr id="3" name="Content Placeholder 2"/>
          <p:cNvSpPr>
            <a:spLocks noGrp="1"/>
          </p:cNvSpPr>
          <p:nvPr>
            <p:ph idx="1"/>
          </p:nvPr>
        </p:nvSpPr>
        <p:spPr/>
        <p:txBody>
          <a:bodyPr/>
          <a:lstStyle/>
          <a:p>
            <a:r>
              <a:rPr lang="en-US" dirty="0" smtClean="0"/>
              <a:t>Treating the visual aspect of oneself or other as the dominant information</a:t>
            </a:r>
          </a:p>
          <a:p>
            <a:r>
              <a:rPr lang="en-US" dirty="0" smtClean="0"/>
              <a:t>Observation of the architectural arrangement of one’s own body, and the arrangement of others</a:t>
            </a:r>
          </a:p>
          <a:p>
            <a:r>
              <a:rPr lang="en-US" dirty="0" smtClean="0"/>
              <a:t> Communicating through these arrangements of form and line to create a visual language</a:t>
            </a:r>
          </a:p>
          <a:p>
            <a:pPr marL="0" indent="0">
              <a:buNone/>
            </a:pPr>
            <a:r>
              <a:rPr lang="en-US" dirty="0" smtClean="0"/>
              <a:t> </a:t>
            </a:r>
          </a:p>
        </p:txBody>
      </p:sp>
    </p:spTree>
    <p:extLst>
      <p:ext uri="{BB962C8B-B14F-4D97-AF65-F5344CB8AC3E}">
        <p14:creationId xmlns:p14="http://schemas.microsoft.com/office/powerpoint/2010/main" val="1527133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Kinesthetic Sensation: the sensation of being and moving</a:t>
            </a:r>
            <a:endParaRPr lang="en-US" dirty="0"/>
          </a:p>
        </p:txBody>
      </p:sp>
      <p:sp>
        <p:nvSpPr>
          <p:cNvPr id="3" name="Content Placeholder 2"/>
          <p:cNvSpPr>
            <a:spLocks noGrp="1"/>
          </p:cNvSpPr>
          <p:nvPr>
            <p:ph idx="1"/>
          </p:nvPr>
        </p:nvSpPr>
        <p:spPr/>
        <p:txBody>
          <a:bodyPr/>
          <a:lstStyle/>
          <a:p>
            <a:r>
              <a:rPr lang="en-US" dirty="0" smtClean="0"/>
              <a:t>Mindfulness of presence of body</a:t>
            </a:r>
          </a:p>
          <a:p>
            <a:r>
              <a:rPr lang="en-US" dirty="0" smtClean="0"/>
              <a:t>Includes all sensation of body: breath, heartbeat, weight, gravity, contact with environment through touch, compression of supporting surface, suspension from supporting surface, balance, falling and rising</a:t>
            </a:r>
          </a:p>
          <a:p>
            <a:r>
              <a:rPr lang="en-US" dirty="0" smtClean="0"/>
              <a:t>The sensation of being and the sensation of moving </a:t>
            </a:r>
            <a:endParaRPr lang="en-US" dirty="0"/>
          </a:p>
        </p:txBody>
      </p:sp>
    </p:spTree>
    <p:extLst>
      <p:ext uri="{BB962C8B-B14F-4D97-AF65-F5344CB8AC3E}">
        <p14:creationId xmlns:p14="http://schemas.microsoft.com/office/powerpoint/2010/main" val="3243023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STORY</a:t>
            </a:r>
            <a:br>
              <a:rPr lang="en-US" dirty="0" smtClean="0"/>
            </a:br>
            <a:r>
              <a:rPr lang="en-US" sz="2400" dirty="0" smtClean="0"/>
              <a:t>Story as Process rather than Product</a:t>
            </a:r>
            <a:endParaRPr lang="en-US" dirty="0"/>
          </a:p>
        </p:txBody>
      </p:sp>
      <p:sp>
        <p:nvSpPr>
          <p:cNvPr id="3" name="Content Placeholder 2"/>
          <p:cNvSpPr>
            <a:spLocks noGrp="1"/>
          </p:cNvSpPr>
          <p:nvPr>
            <p:ph idx="1"/>
          </p:nvPr>
        </p:nvSpPr>
        <p:spPr/>
        <p:txBody>
          <a:bodyPr>
            <a:normAutofit fontScale="92500"/>
          </a:bodyPr>
          <a:lstStyle/>
          <a:p>
            <a:r>
              <a:rPr lang="en-US" dirty="0" smtClean="0"/>
              <a:t> Story flows like a river through all time and space waiting to be called up by our awareness. </a:t>
            </a:r>
          </a:p>
          <a:p>
            <a:r>
              <a:rPr lang="en-US" dirty="0" smtClean="0"/>
              <a:t>It is the viewpoint of “associations” and “mental contents” arising from the activity of direct perception and experience of our physical world (space, time, shape/line, kinesthesia)</a:t>
            </a:r>
          </a:p>
          <a:p>
            <a:r>
              <a:rPr lang="en-US" dirty="0" smtClean="0"/>
              <a:t> Story is: 1)image that </a:t>
            </a:r>
            <a:r>
              <a:rPr lang="en-US" u="sng" dirty="0" smtClean="0"/>
              <a:t>progresses</a:t>
            </a:r>
            <a:r>
              <a:rPr lang="en-US" dirty="0" smtClean="0"/>
              <a:t> and accumulates over time and 2) </a:t>
            </a:r>
            <a:r>
              <a:rPr lang="en-US" u="sng" dirty="0" smtClean="0"/>
              <a:t>changes</a:t>
            </a:r>
            <a:r>
              <a:rPr lang="en-US" dirty="0" smtClean="0"/>
              <a:t>, revealing a narrative line or arrangement. </a:t>
            </a:r>
          </a:p>
          <a:p>
            <a:endParaRPr lang="en-US" dirty="0" smtClean="0"/>
          </a:p>
          <a:p>
            <a:endParaRPr lang="en-US" dirty="0"/>
          </a:p>
        </p:txBody>
      </p:sp>
    </p:spTree>
    <p:extLst>
      <p:ext uri="{BB962C8B-B14F-4D97-AF65-F5344CB8AC3E}">
        <p14:creationId xmlns:p14="http://schemas.microsoft.com/office/powerpoint/2010/main" val="2552752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Emotion: Regard of the Feeling </a:t>
            </a:r>
            <a:r>
              <a:rPr lang="en-US" dirty="0"/>
              <a:t>S</a:t>
            </a:r>
            <a:r>
              <a:rPr lang="en-US" dirty="0" smtClean="0"/>
              <a:t>elf</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moment of being—the feeling dimension that is not connected to storyline of any kind, including a psychological story line.</a:t>
            </a:r>
          </a:p>
          <a:p>
            <a:r>
              <a:rPr lang="en-US" dirty="0" smtClean="0"/>
              <a:t>Emotion exists independent of story or psychology in the same way that the other 5 viewpoints do. It can give rise to story like all of the other viewpoints.</a:t>
            </a:r>
          </a:p>
          <a:p>
            <a:r>
              <a:rPr lang="en-US" dirty="0" smtClean="0"/>
              <a:t>A beat of “pure presence” or “performance of oneself” is one end of the spectrum and Grotowski’s “impulse work” of moving from an emotion that has  location and kinesthetic feeling would be at the other end. </a:t>
            </a:r>
            <a:endParaRPr lang="en-US" dirty="0"/>
          </a:p>
        </p:txBody>
      </p:sp>
    </p:spTree>
    <p:extLst>
      <p:ext uri="{BB962C8B-B14F-4D97-AF65-F5344CB8AC3E}">
        <p14:creationId xmlns:p14="http://schemas.microsoft.com/office/powerpoint/2010/main" val="1624779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about Thinking and Imagination?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Thoughts exist outside the realm of direct perception. To have a thought about the presence of the body separates us from the experience of the body.</a:t>
            </a:r>
          </a:p>
          <a:p>
            <a:r>
              <a:rPr lang="en-US" dirty="0" smtClean="0"/>
              <a:t>To have a thought about space, time, shape or line, or an emotion, disconnects us from the possibility of authentic communication.</a:t>
            </a:r>
          </a:p>
          <a:p>
            <a:r>
              <a:rPr lang="en-US" dirty="0" smtClean="0"/>
              <a:t>I am thinking about you, and you are thinking about me. As we drop thought we have the possibility of experiencing ourselves and one another. </a:t>
            </a:r>
          </a:p>
          <a:p>
            <a:endParaRPr lang="en-US" dirty="0"/>
          </a:p>
        </p:txBody>
      </p:sp>
    </p:spTree>
    <p:extLst>
      <p:ext uri="{BB962C8B-B14F-4D97-AF65-F5344CB8AC3E}">
        <p14:creationId xmlns:p14="http://schemas.microsoft.com/office/powerpoint/2010/main" val="1178908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203</TotalTime>
  <Words>1591</Words>
  <Application>Microsoft Macintosh PowerPoint</Application>
  <PresentationFormat>On-screen Show (4:3)</PresentationFormat>
  <Paragraphs>54</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9(+ 1) Slides about 6 Viewpoints Wendell Beavers Saratoga International Theater Institute June 2015</vt:lpstr>
      <vt:lpstr>Subverting ‘the method’ or Creating the ‘New Method’</vt:lpstr>
      <vt:lpstr>The Creative Process of Perception</vt:lpstr>
      <vt:lpstr>SPACE: ‘Where Is All’ Speaking the Language of Location and Direction </vt:lpstr>
      <vt:lpstr>TIME: When is All</vt:lpstr>
      <vt:lpstr>Shape/Line: the visual aspect</vt:lpstr>
      <vt:lpstr>Kinesthetic Sensation: the sensation of being and moving</vt:lpstr>
      <vt:lpstr>STORY Story as Process rather than Product</vt:lpstr>
      <vt:lpstr>Emotion: Regard of the Feeling Self</vt:lpstr>
      <vt:lpstr>What about Thinking and Imagination?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 Slides about 6 Viewpoints</dc:title>
  <dc:creator>Wendell Beavers</dc:creator>
  <cp:lastModifiedBy>Kai Beavers</cp:lastModifiedBy>
  <cp:revision>21</cp:revision>
  <dcterms:created xsi:type="dcterms:W3CDTF">2015-06-25T14:03:43Z</dcterms:created>
  <dcterms:modified xsi:type="dcterms:W3CDTF">2015-07-30T21:17:13Z</dcterms:modified>
</cp:coreProperties>
</file>